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0" r:id="rId12"/>
    <p:sldId id="266" r:id="rId13"/>
    <p:sldId id="267" r:id="rId14"/>
    <p:sldId id="268" r:id="rId15"/>
    <p:sldId id="269" r:id="rId16"/>
    <p:sldId id="271" r:id="rId1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035F77F9-7311-4279-A5D6-4254D2D71723}" type="datetimeFigureOut">
              <a:rPr lang="pt-BR" smtClean="0"/>
              <a:t>28/01/2012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BE5CA7E-1FD1-4098-A2DB-3DC7F6D63AF6}"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35F77F9-7311-4279-A5D6-4254D2D71723}" type="datetimeFigureOut">
              <a:rPr lang="pt-BR" smtClean="0"/>
              <a:t>28/01/2012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BE5CA7E-1FD1-4098-A2DB-3DC7F6D63AF6}"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35F77F9-7311-4279-A5D6-4254D2D71723}" type="datetimeFigureOut">
              <a:rPr lang="pt-BR" smtClean="0"/>
              <a:t>28/01/2012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BE5CA7E-1FD1-4098-A2DB-3DC7F6D63AF6}"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35F77F9-7311-4279-A5D6-4254D2D71723}" type="datetimeFigureOut">
              <a:rPr lang="pt-BR" smtClean="0"/>
              <a:t>28/01/2012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BE5CA7E-1FD1-4098-A2DB-3DC7F6D63AF6}"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035F77F9-7311-4279-A5D6-4254D2D71723}" type="datetimeFigureOut">
              <a:rPr lang="pt-BR" smtClean="0"/>
              <a:t>28/01/2012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BE5CA7E-1FD1-4098-A2DB-3DC7F6D63AF6}"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035F77F9-7311-4279-A5D6-4254D2D71723}" type="datetimeFigureOut">
              <a:rPr lang="pt-BR" smtClean="0"/>
              <a:t>28/01/2012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BE5CA7E-1FD1-4098-A2DB-3DC7F6D63AF6}"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035F77F9-7311-4279-A5D6-4254D2D71723}" type="datetimeFigureOut">
              <a:rPr lang="pt-BR" smtClean="0"/>
              <a:t>28/01/2012</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FBE5CA7E-1FD1-4098-A2DB-3DC7F6D63AF6}"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035F77F9-7311-4279-A5D6-4254D2D71723}" type="datetimeFigureOut">
              <a:rPr lang="pt-BR" smtClean="0"/>
              <a:t>28/01/2012</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BE5CA7E-1FD1-4098-A2DB-3DC7F6D63AF6}"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35F77F9-7311-4279-A5D6-4254D2D71723}" type="datetimeFigureOut">
              <a:rPr lang="pt-BR" smtClean="0"/>
              <a:t>28/01/2012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BE5CA7E-1FD1-4098-A2DB-3DC7F6D63AF6}"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035F77F9-7311-4279-A5D6-4254D2D71723}" type="datetimeFigureOut">
              <a:rPr lang="pt-BR" smtClean="0"/>
              <a:t>28/01/2012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BE5CA7E-1FD1-4098-A2DB-3DC7F6D63AF6}"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035F77F9-7311-4279-A5D6-4254D2D71723}" type="datetimeFigureOut">
              <a:rPr lang="pt-BR" smtClean="0"/>
              <a:t>28/01/2012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BE5CA7E-1FD1-4098-A2DB-3DC7F6D63AF6}"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5F77F9-7311-4279-A5D6-4254D2D71723}" type="datetimeFigureOut">
              <a:rPr lang="pt-BR" smtClean="0"/>
              <a:t>28/01/2012</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E5CA7E-1FD1-4098-A2DB-3DC7F6D63AF6}"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Análise de Custos</a:t>
            </a:r>
            <a:br>
              <a:rPr lang="pt-BR" dirty="0" smtClean="0"/>
            </a:br>
            <a:r>
              <a:rPr lang="pt-BR" sz="2400" dirty="0" smtClean="0"/>
              <a:t>Prof. Mônica Brandão</a:t>
            </a:r>
            <a:endParaRPr lang="pt-BR" dirty="0"/>
          </a:p>
        </p:txBody>
      </p:sp>
      <p:sp>
        <p:nvSpPr>
          <p:cNvPr id="3" name="Subtítulo 2"/>
          <p:cNvSpPr>
            <a:spLocks noGrp="1"/>
          </p:cNvSpPr>
          <p:nvPr>
            <p:ph type="subTitle" idx="1"/>
          </p:nvPr>
        </p:nvSpPr>
        <p:spPr>
          <a:xfrm>
            <a:off x="1371600" y="3500438"/>
            <a:ext cx="6400800" cy="2138362"/>
          </a:xfrm>
        </p:spPr>
        <p:txBody>
          <a:bodyPr>
            <a:normAutofit fontScale="92500" lnSpcReduction="10000"/>
          </a:bodyPr>
          <a:lstStyle/>
          <a:p>
            <a:r>
              <a:rPr lang="pt-BR" dirty="0" smtClean="0">
                <a:solidFill>
                  <a:schemeClr val="accent3">
                    <a:lumMod val="50000"/>
                  </a:schemeClr>
                </a:solidFill>
              </a:rPr>
              <a:t>Contabilidade de Custos</a:t>
            </a:r>
          </a:p>
          <a:p>
            <a:r>
              <a:rPr lang="pt-BR" dirty="0" smtClean="0">
                <a:solidFill>
                  <a:schemeClr val="accent3">
                    <a:lumMod val="50000"/>
                  </a:schemeClr>
                </a:solidFill>
              </a:rPr>
              <a:t>Análise Custo/Volume/Lucro</a:t>
            </a:r>
          </a:p>
          <a:p>
            <a:r>
              <a:rPr lang="pt-BR" dirty="0" smtClean="0">
                <a:solidFill>
                  <a:schemeClr val="accent3">
                    <a:lumMod val="50000"/>
                  </a:schemeClr>
                </a:solidFill>
              </a:rPr>
              <a:t>Análise Preço de Venda</a:t>
            </a:r>
          </a:p>
          <a:p>
            <a:r>
              <a:rPr lang="pt-BR" dirty="0" smtClean="0">
                <a:solidFill>
                  <a:srgbClr val="FF0000"/>
                </a:solidFill>
              </a:rPr>
              <a:t>(Aulas 1 e 2)</a:t>
            </a:r>
            <a:endParaRPr lang="pt-BR" dirty="0">
              <a:solidFill>
                <a:srgbClr val="FF0000"/>
              </a:solidFill>
            </a:endParaRPr>
          </a:p>
        </p:txBody>
      </p:sp>
      <p:pic>
        <p:nvPicPr>
          <p:cNvPr id="4" name="Imagem 3" descr="image001.jpg"/>
          <p:cNvPicPr>
            <a:picLocks noChangeAspect="1"/>
          </p:cNvPicPr>
          <p:nvPr/>
        </p:nvPicPr>
        <p:blipFill>
          <a:blip r:embed="rId2"/>
          <a:stretch>
            <a:fillRect/>
          </a:stretch>
        </p:blipFill>
        <p:spPr>
          <a:xfrm>
            <a:off x="4195762" y="928670"/>
            <a:ext cx="752475" cy="11334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Indiretos – Difícil Identificação</a:t>
            </a:r>
            <a:endParaRPr lang="pt-BR" dirty="0"/>
          </a:p>
        </p:txBody>
      </p:sp>
      <p:sp>
        <p:nvSpPr>
          <p:cNvPr id="3" name="Espaço Reservado para Conteúdo 2"/>
          <p:cNvSpPr>
            <a:spLocks noGrp="1"/>
          </p:cNvSpPr>
          <p:nvPr>
            <p:ph idx="1"/>
          </p:nvPr>
        </p:nvSpPr>
        <p:spPr/>
        <p:txBody>
          <a:bodyPr/>
          <a:lstStyle/>
          <a:p>
            <a:pPr algn="just"/>
            <a:r>
              <a:rPr lang="pt-BR" dirty="0" smtClean="0"/>
              <a:t>São gastos de difícil reconhecimento às unidades e que precisam de bases de rateio para serem alocados aos produtos. São custos fabris ligados à produção de vários produtos. </a:t>
            </a:r>
          </a:p>
          <a:p>
            <a:pPr lvl="2"/>
            <a:r>
              <a:rPr lang="pt-BR" dirty="0" smtClean="0"/>
              <a:t>Seguro da fábrica</a:t>
            </a:r>
          </a:p>
          <a:p>
            <a:pPr lvl="2"/>
            <a:r>
              <a:rPr lang="pt-BR" dirty="0" smtClean="0"/>
              <a:t>Aluguel da fábrica</a:t>
            </a:r>
          </a:p>
          <a:p>
            <a:pPr lvl="2"/>
            <a:r>
              <a:rPr lang="pt-BR" dirty="0" smtClean="0"/>
              <a:t>Materiais indiretos </a:t>
            </a:r>
          </a:p>
          <a:p>
            <a:pPr lvl="2"/>
            <a:r>
              <a:rPr lang="pt-BR" dirty="0" smtClean="0"/>
              <a:t>Depreciação de equipamentos</a:t>
            </a:r>
          </a:p>
          <a:p>
            <a:pPr lvl="2"/>
            <a:endParaRPr lang="pt-BR" dirty="0"/>
          </a:p>
        </p:txBody>
      </p:sp>
      <p:pic>
        <p:nvPicPr>
          <p:cNvPr id="4" name="Imagem 3" descr="images.jpg"/>
          <p:cNvPicPr>
            <a:picLocks noChangeAspect="1"/>
          </p:cNvPicPr>
          <p:nvPr/>
        </p:nvPicPr>
        <p:blipFill>
          <a:blip r:embed="rId2"/>
          <a:stretch>
            <a:fillRect/>
          </a:stretch>
        </p:blipFill>
        <p:spPr>
          <a:xfrm>
            <a:off x="6000760" y="3826206"/>
            <a:ext cx="2286016" cy="1674496"/>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Custos no Processo de Fabricação</a:t>
            </a:r>
            <a:endParaRPr lang="pt-BR" dirty="0"/>
          </a:p>
        </p:txBody>
      </p:sp>
      <p:sp>
        <p:nvSpPr>
          <p:cNvPr id="3" name="Espaço Reservado para Conteúdo 2"/>
          <p:cNvSpPr>
            <a:spLocks noGrp="1"/>
          </p:cNvSpPr>
          <p:nvPr>
            <p:ph idx="1"/>
          </p:nvPr>
        </p:nvSpPr>
        <p:spPr/>
        <p:txBody>
          <a:bodyPr>
            <a:normAutofit lnSpcReduction="10000"/>
          </a:bodyPr>
          <a:lstStyle/>
          <a:p>
            <a:r>
              <a:rPr lang="pt-BR" b="1" dirty="0" smtClean="0">
                <a:solidFill>
                  <a:srgbClr val="FF0000"/>
                </a:solidFill>
              </a:rPr>
              <a:t>Custos Primários </a:t>
            </a:r>
            <a:r>
              <a:rPr lang="pt-BR" dirty="0" smtClean="0"/>
              <a:t>– São aqueles reconhecidos no produto acabado e que são primários no processo de fabricação. </a:t>
            </a:r>
            <a:r>
              <a:rPr lang="pt-BR" b="1" dirty="0" smtClean="0">
                <a:solidFill>
                  <a:srgbClr val="FF0000"/>
                </a:solidFill>
              </a:rPr>
              <a:t>(MP + MOD)</a:t>
            </a:r>
          </a:p>
          <a:p>
            <a:r>
              <a:rPr lang="pt-BR" b="1" dirty="0" smtClean="0">
                <a:solidFill>
                  <a:schemeClr val="accent6">
                    <a:lumMod val="75000"/>
                  </a:schemeClr>
                </a:solidFill>
              </a:rPr>
              <a:t>Custos de Transformação </a:t>
            </a:r>
            <a:r>
              <a:rPr lang="pt-BR" dirty="0" smtClean="0"/>
              <a:t>– São aqueles necessários para transformar a matéria-prima em produto acabado. </a:t>
            </a:r>
            <a:r>
              <a:rPr lang="pt-BR" b="1" dirty="0" smtClean="0">
                <a:solidFill>
                  <a:schemeClr val="accent6">
                    <a:lumMod val="75000"/>
                  </a:schemeClr>
                </a:solidFill>
              </a:rPr>
              <a:t>(MOD + CIF)</a:t>
            </a:r>
          </a:p>
          <a:p>
            <a:r>
              <a:rPr lang="pt-BR" b="1" dirty="0" smtClean="0">
                <a:solidFill>
                  <a:schemeClr val="accent6">
                    <a:lumMod val="50000"/>
                  </a:schemeClr>
                </a:solidFill>
              </a:rPr>
              <a:t>Custos da Produção </a:t>
            </a:r>
            <a:r>
              <a:rPr lang="pt-BR" dirty="0" smtClean="0"/>
              <a:t>– É o somatório de todos os custos envolvidos no processo produtivo. </a:t>
            </a:r>
            <a:r>
              <a:rPr lang="pt-BR" b="1" dirty="0" smtClean="0">
                <a:solidFill>
                  <a:schemeClr val="accent6">
                    <a:lumMod val="50000"/>
                  </a:schemeClr>
                </a:solidFill>
              </a:rPr>
              <a:t>(MP+MOD+CIF)</a:t>
            </a:r>
            <a:endParaRPr lang="pt-BR" b="1" dirty="0">
              <a:solidFill>
                <a:schemeClr val="accent6">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Variáveis – Quanto ao Volume</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smtClean="0"/>
              <a:t>Gastos que crescem proporcionalmente com a quantidade produzida. </a:t>
            </a:r>
          </a:p>
          <a:p>
            <a:pPr algn="just">
              <a:buNone/>
            </a:pPr>
            <a:r>
              <a:rPr lang="pt-BR" dirty="0"/>
              <a:t>	</a:t>
            </a:r>
            <a:r>
              <a:rPr lang="pt-BR" dirty="0" smtClean="0"/>
              <a:t>				    A matéria-prima é </a:t>
            </a:r>
          </a:p>
          <a:p>
            <a:pPr algn="just">
              <a:buNone/>
            </a:pPr>
            <a:r>
              <a:rPr lang="pt-BR" dirty="0"/>
              <a:t>	 </a:t>
            </a:r>
            <a:r>
              <a:rPr lang="pt-BR" dirty="0" smtClean="0"/>
              <a:t>     $			    custo variável, pois</a:t>
            </a:r>
          </a:p>
          <a:p>
            <a:pPr algn="just">
              <a:buNone/>
            </a:pPr>
            <a:r>
              <a:rPr lang="pt-BR" dirty="0" smtClean="0"/>
              <a:t>					    se o valor unitário é </a:t>
            </a:r>
            <a:endParaRPr lang="pt-BR" dirty="0"/>
          </a:p>
          <a:p>
            <a:pPr algn="just">
              <a:buNone/>
            </a:pPr>
            <a:r>
              <a:rPr lang="pt-BR" dirty="0" smtClean="0"/>
              <a:t>					    de R$ 20, ao fabricarmos</a:t>
            </a:r>
          </a:p>
          <a:p>
            <a:pPr algn="just">
              <a:buNone/>
            </a:pPr>
            <a:r>
              <a:rPr lang="pt-BR" dirty="0" smtClean="0"/>
              <a:t>				</a:t>
            </a:r>
            <a:r>
              <a:rPr lang="pt-BR" dirty="0"/>
              <a:t> </a:t>
            </a:r>
            <a:r>
              <a:rPr lang="pt-BR" dirty="0" smtClean="0"/>
              <a:t>              100 </a:t>
            </a:r>
            <a:r>
              <a:rPr lang="pt-BR" dirty="0" err="1" smtClean="0"/>
              <a:t>ud</a:t>
            </a:r>
            <a:r>
              <a:rPr lang="pt-BR" dirty="0" smtClean="0"/>
              <a:t>, o custo total da </a:t>
            </a:r>
          </a:p>
          <a:p>
            <a:pPr algn="just">
              <a:buNone/>
            </a:pPr>
            <a:r>
              <a:rPr lang="pt-BR" dirty="0"/>
              <a:t>	</a:t>
            </a:r>
            <a:r>
              <a:rPr lang="pt-BR" dirty="0" smtClean="0"/>
              <a:t>			               MP será de R$ 2.000.</a:t>
            </a:r>
          </a:p>
          <a:p>
            <a:pPr>
              <a:buNone/>
            </a:pPr>
            <a:r>
              <a:rPr lang="pt-BR" sz="2600" dirty="0">
                <a:solidFill>
                  <a:srgbClr val="FF0000"/>
                </a:solidFill>
              </a:rPr>
              <a:t>	</a:t>
            </a:r>
            <a:r>
              <a:rPr lang="pt-BR" sz="2600" dirty="0" smtClean="0">
                <a:solidFill>
                  <a:srgbClr val="FF0000"/>
                </a:solidFill>
              </a:rPr>
              <a:t>			</a:t>
            </a:r>
            <a:r>
              <a:rPr lang="pt-BR" sz="3000" dirty="0" smtClean="0"/>
              <a:t>      Q</a:t>
            </a:r>
            <a:endParaRPr lang="pt-BR" sz="2600" dirty="0" smtClean="0"/>
          </a:p>
          <a:p>
            <a:pPr>
              <a:buNone/>
            </a:pPr>
            <a:r>
              <a:rPr lang="pt-BR" sz="2600" dirty="0" smtClean="0">
                <a:solidFill>
                  <a:srgbClr val="FF0000"/>
                </a:solidFill>
              </a:rPr>
              <a:t>OBS: Variável pelo total e fixo por unidade.		</a:t>
            </a:r>
            <a:endParaRPr lang="pt-BR" sz="2600" dirty="0">
              <a:solidFill>
                <a:srgbClr val="FF0000"/>
              </a:solidFill>
            </a:endParaRPr>
          </a:p>
        </p:txBody>
      </p:sp>
      <p:sp>
        <p:nvSpPr>
          <p:cNvPr id="4" name="Seta para cima 3"/>
          <p:cNvSpPr/>
          <p:nvPr/>
        </p:nvSpPr>
        <p:spPr>
          <a:xfrm>
            <a:off x="1714480" y="2857496"/>
            <a:ext cx="142876" cy="235745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direita 4"/>
          <p:cNvSpPr/>
          <p:nvPr/>
        </p:nvSpPr>
        <p:spPr>
          <a:xfrm>
            <a:off x="1428728" y="4857760"/>
            <a:ext cx="2571768"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7" name="Conector reto 6"/>
          <p:cNvCxnSpPr/>
          <p:nvPr/>
        </p:nvCxnSpPr>
        <p:spPr>
          <a:xfrm>
            <a:off x="1785918" y="4286256"/>
            <a:ext cx="207170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ector reto 7"/>
          <p:cNvCxnSpPr/>
          <p:nvPr/>
        </p:nvCxnSpPr>
        <p:spPr>
          <a:xfrm>
            <a:off x="1785918" y="3714752"/>
            <a:ext cx="207170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a:xfrm>
            <a:off x="1785918" y="3143248"/>
            <a:ext cx="207170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rot="5400000">
            <a:off x="1465241" y="4036223"/>
            <a:ext cx="1785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rot="5400000">
            <a:off x="2036745" y="4035429"/>
            <a:ext cx="1785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a:xfrm rot="5400000">
            <a:off x="2608250" y="4035429"/>
            <a:ext cx="1785950" cy="15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a:xfrm rot="5400000" flipH="1" flipV="1">
            <a:off x="1750199" y="3036091"/>
            <a:ext cx="1928826" cy="1857388"/>
          </a:xfrm>
          <a:prstGeom prst="line">
            <a:avLst/>
          </a:prstGeom>
          <a:ln w="28575">
            <a:solidFill>
              <a:srgbClr val="FF0000"/>
            </a:solidFill>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Fixos – Quanto ao Volume</a:t>
            </a:r>
            <a:endParaRPr lang="pt-BR" dirty="0"/>
          </a:p>
        </p:txBody>
      </p:sp>
      <p:sp>
        <p:nvSpPr>
          <p:cNvPr id="3" name="Espaço Reservado para Conteúdo 2"/>
          <p:cNvSpPr>
            <a:spLocks noGrp="1"/>
          </p:cNvSpPr>
          <p:nvPr>
            <p:ph idx="1"/>
          </p:nvPr>
        </p:nvSpPr>
        <p:spPr/>
        <p:txBody>
          <a:bodyPr>
            <a:normAutofit/>
          </a:bodyPr>
          <a:lstStyle/>
          <a:p>
            <a:pPr algn="just"/>
            <a:r>
              <a:rPr lang="pt-BR" sz="2800" dirty="0" smtClean="0"/>
              <a:t>São gastos que independem da quantidade fabricada. </a:t>
            </a:r>
            <a:r>
              <a:rPr lang="pt-BR" sz="2800" dirty="0"/>
              <a:t>S</a:t>
            </a:r>
            <a:r>
              <a:rPr lang="pt-BR" sz="2800" dirty="0" smtClean="0"/>
              <a:t>e o volume da produção for aumentado ou reduzido, o valor será fixo, não sofrerá alteração num determinado período de tempo.</a:t>
            </a:r>
          </a:p>
          <a:p>
            <a:pPr>
              <a:buNone/>
            </a:pPr>
            <a:r>
              <a:rPr lang="pt-BR" sz="2800" dirty="0" smtClean="0"/>
              <a:t>	   $				</a:t>
            </a:r>
          </a:p>
          <a:p>
            <a:pPr>
              <a:buNone/>
            </a:pPr>
            <a:r>
              <a:rPr lang="pt-BR" sz="2800" dirty="0" smtClean="0"/>
              <a:t>						</a:t>
            </a:r>
            <a:r>
              <a:rPr lang="pt-BR" sz="2400" dirty="0" smtClean="0">
                <a:solidFill>
                  <a:srgbClr val="C00000"/>
                </a:solidFill>
              </a:rPr>
              <a:t>Fixo no total e variável</a:t>
            </a:r>
            <a:endParaRPr lang="pt-BR" sz="2400" dirty="0">
              <a:solidFill>
                <a:srgbClr val="C00000"/>
              </a:solidFill>
            </a:endParaRPr>
          </a:p>
          <a:p>
            <a:pPr>
              <a:buNone/>
            </a:pPr>
            <a:r>
              <a:rPr lang="pt-BR" sz="2400" dirty="0" smtClean="0">
                <a:solidFill>
                  <a:srgbClr val="C00000"/>
                </a:solidFill>
              </a:rPr>
              <a:t>						quando avaliado pela</a:t>
            </a:r>
          </a:p>
          <a:p>
            <a:pPr>
              <a:buNone/>
            </a:pPr>
            <a:r>
              <a:rPr lang="pt-BR" sz="2400" dirty="0" smtClean="0">
                <a:solidFill>
                  <a:srgbClr val="C00000"/>
                </a:solidFill>
              </a:rPr>
              <a:t>						quantidade.</a:t>
            </a:r>
            <a:endParaRPr lang="pt-BR" sz="2400" dirty="0">
              <a:solidFill>
                <a:srgbClr val="C00000"/>
              </a:solidFill>
            </a:endParaRPr>
          </a:p>
          <a:p>
            <a:pPr>
              <a:buNone/>
            </a:pPr>
            <a:r>
              <a:rPr lang="pt-BR" sz="2800" dirty="0" smtClean="0"/>
              <a:t>				   Q</a:t>
            </a:r>
            <a:endParaRPr lang="pt-BR" sz="2800" dirty="0"/>
          </a:p>
        </p:txBody>
      </p:sp>
      <p:sp>
        <p:nvSpPr>
          <p:cNvPr id="4" name="Seta para cima 3"/>
          <p:cNvSpPr/>
          <p:nvPr/>
        </p:nvSpPr>
        <p:spPr>
          <a:xfrm>
            <a:off x="1357290" y="3571876"/>
            <a:ext cx="71438" cy="207170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direita 4"/>
          <p:cNvSpPr/>
          <p:nvPr/>
        </p:nvSpPr>
        <p:spPr>
          <a:xfrm>
            <a:off x="1214414" y="5286388"/>
            <a:ext cx="2571768"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7" name="Conector reto 6"/>
          <p:cNvCxnSpPr/>
          <p:nvPr/>
        </p:nvCxnSpPr>
        <p:spPr>
          <a:xfrm>
            <a:off x="1428728" y="4500570"/>
            <a:ext cx="2000264" cy="1588"/>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9" name="Conector reto 8"/>
          <p:cNvCxnSpPr/>
          <p:nvPr/>
        </p:nvCxnSpPr>
        <p:spPr>
          <a:xfrm rot="5400000">
            <a:off x="1500960" y="4929198"/>
            <a:ext cx="85646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rot="5400000">
            <a:off x="2000232" y="4928404"/>
            <a:ext cx="85646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rot="5400000">
            <a:off x="2500298" y="4928404"/>
            <a:ext cx="85646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a:xfrm rot="5400000">
            <a:off x="3000364" y="4928404"/>
            <a:ext cx="856462" cy="79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Semivariáveis</a:t>
            </a:r>
            <a:r>
              <a:rPr lang="pt-BR" dirty="0" smtClean="0"/>
              <a:t> – Quanto ao Volume</a:t>
            </a:r>
            <a:endParaRPr lang="pt-BR" dirty="0"/>
          </a:p>
        </p:txBody>
      </p:sp>
      <p:sp>
        <p:nvSpPr>
          <p:cNvPr id="3" name="Espaço Reservado para Conteúdo 2"/>
          <p:cNvSpPr>
            <a:spLocks noGrp="1"/>
          </p:cNvSpPr>
          <p:nvPr>
            <p:ph idx="1"/>
          </p:nvPr>
        </p:nvSpPr>
        <p:spPr>
          <a:xfrm>
            <a:off x="457200" y="1428736"/>
            <a:ext cx="8229600" cy="4929222"/>
          </a:xfrm>
        </p:spPr>
        <p:txBody>
          <a:bodyPr/>
          <a:lstStyle/>
          <a:p>
            <a:pPr algn="just"/>
            <a:r>
              <a:rPr lang="pt-BR" sz="2400" dirty="0" smtClean="0"/>
              <a:t>São gastos que têm variação no valor total pelo volume de unidades produzidas, mas não exatamente na mesma proporção. Eles têm uma parcela fixa com relação ao valor e, a partir de um determinado ponto, passam a ter comportamento igual ao dos custos variáveis. </a:t>
            </a:r>
          </a:p>
          <a:p>
            <a:pPr lvl="1"/>
            <a:r>
              <a:rPr lang="pt-BR" sz="2400" dirty="0" smtClean="0"/>
              <a:t>Água e Luz (possuem uma taxa fixa mínima e outra cobrada pelo consumo variável e efetivo)</a:t>
            </a:r>
          </a:p>
          <a:p>
            <a:pPr lvl="1">
              <a:buNone/>
            </a:pPr>
            <a:r>
              <a:rPr lang="pt-BR" sz="2400" dirty="0" smtClean="0"/>
              <a:t>			   $</a:t>
            </a:r>
            <a:endParaRPr lang="pt-BR" sz="2400" dirty="0"/>
          </a:p>
          <a:p>
            <a:pPr lvl="1">
              <a:buNone/>
            </a:pPr>
            <a:r>
              <a:rPr lang="pt-BR" sz="2000" dirty="0" smtClean="0"/>
              <a:t>						Parte Variável</a:t>
            </a:r>
          </a:p>
          <a:p>
            <a:pPr lvl="3">
              <a:buNone/>
            </a:pPr>
            <a:endParaRPr lang="pt-BR" sz="1600" dirty="0"/>
          </a:p>
          <a:p>
            <a:pPr lvl="1">
              <a:buNone/>
            </a:pPr>
            <a:r>
              <a:rPr lang="pt-BR" sz="2000" dirty="0" smtClean="0"/>
              <a:t>Parte Fixa				</a:t>
            </a:r>
          </a:p>
          <a:p>
            <a:pPr lvl="1">
              <a:buNone/>
            </a:pPr>
            <a:endParaRPr lang="pt-BR" sz="2000" dirty="0"/>
          </a:p>
          <a:p>
            <a:pPr lvl="1">
              <a:buNone/>
            </a:pPr>
            <a:r>
              <a:rPr lang="pt-BR" sz="2000" dirty="0" smtClean="0"/>
              <a:t>						    Q	</a:t>
            </a:r>
          </a:p>
        </p:txBody>
      </p:sp>
      <p:sp>
        <p:nvSpPr>
          <p:cNvPr id="4" name="Seta para cima 3"/>
          <p:cNvSpPr/>
          <p:nvPr/>
        </p:nvSpPr>
        <p:spPr>
          <a:xfrm>
            <a:off x="2857488" y="4429132"/>
            <a:ext cx="71438" cy="18573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direita 4"/>
          <p:cNvSpPr/>
          <p:nvPr/>
        </p:nvSpPr>
        <p:spPr>
          <a:xfrm>
            <a:off x="2786050" y="6072206"/>
            <a:ext cx="2428892"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7" name="Conector reto 6"/>
          <p:cNvCxnSpPr/>
          <p:nvPr/>
        </p:nvCxnSpPr>
        <p:spPr>
          <a:xfrm>
            <a:off x="2928926" y="5500702"/>
            <a:ext cx="428628" cy="1588"/>
          </a:xfrm>
          <a:prstGeom prst="line">
            <a:avLst/>
          </a:prstGeom>
          <a:ln w="38100">
            <a:solidFill>
              <a:schemeClr val="bg2">
                <a:lumMod val="10000"/>
              </a:schemeClr>
            </a:solidFill>
          </a:ln>
        </p:spPr>
        <p:style>
          <a:lnRef idx="3">
            <a:schemeClr val="accent4"/>
          </a:lnRef>
          <a:fillRef idx="0">
            <a:schemeClr val="accent4"/>
          </a:fillRef>
          <a:effectRef idx="2">
            <a:schemeClr val="accent4"/>
          </a:effectRef>
          <a:fontRef idx="minor">
            <a:schemeClr val="tx1"/>
          </a:fontRef>
        </p:style>
      </p:cxnSp>
      <p:cxnSp>
        <p:nvCxnSpPr>
          <p:cNvPr id="9" name="Conector reto 8"/>
          <p:cNvCxnSpPr/>
          <p:nvPr/>
        </p:nvCxnSpPr>
        <p:spPr>
          <a:xfrm flipV="1">
            <a:off x="3357554" y="4643446"/>
            <a:ext cx="1428760" cy="857256"/>
          </a:xfrm>
          <a:prstGeom prst="line">
            <a:avLst/>
          </a:prstGeom>
          <a:ln w="38100">
            <a:solidFill>
              <a:schemeClr val="accent2">
                <a:lumMod val="75000"/>
              </a:schemeClr>
            </a:solidFill>
          </a:ln>
        </p:spPr>
        <p:style>
          <a:lnRef idx="2">
            <a:schemeClr val="accent2"/>
          </a:lnRef>
          <a:fillRef idx="0">
            <a:schemeClr val="accent2"/>
          </a:fillRef>
          <a:effectRef idx="1">
            <a:schemeClr val="accent2"/>
          </a:effectRef>
          <a:fontRef idx="minor">
            <a:schemeClr val="tx1"/>
          </a:fontRef>
        </p:style>
      </p:cxnSp>
      <p:sp>
        <p:nvSpPr>
          <p:cNvPr id="10" name="Seta em curva para cima 9"/>
          <p:cNvSpPr/>
          <p:nvPr/>
        </p:nvSpPr>
        <p:spPr>
          <a:xfrm>
            <a:off x="4286248" y="5143512"/>
            <a:ext cx="1428760" cy="428628"/>
          </a:xfrm>
          <a:prstGeom prst="curvedUpArrow">
            <a:avLst/>
          </a:prstGeom>
          <a:solidFill>
            <a:srgbClr val="FFFF0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11" name="Seta em curva para baixo 10"/>
          <p:cNvSpPr/>
          <p:nvPr/>
        </p:nvSpPr>
        <p:spPr>
          <a:xfrm>
            <a:off x="1714480" y="4857760"/>
            <a:ext cx="1500198" cy="428628"/>
          </a:xfrm>
          <a:prstGeom prst="curvedDownArrow">
            <a:avLst/>
          </a:prstGeom>
          <a:solidFill>
            <a:srgbClr val="FFFF0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SemiFixos</a:t>
            </a:r>
            <a:r>
              <a:rPr lang="pt-BR" dirty="0" smtClean="0"/>
              <a:t> – Quanto ao Volume</a:t>
            </a:r>
            <a:endParaRPr lang="pt-BR" dirty="0"/>
          </a:p>
        </p:txBody>
      </p:sp>
      <p:sp>
        <p:nvSpPr>
          <p:cNvPr id="3" name="Espaço Reservado para Conteúdo 2"/>
          <p:cNvSpPr>
            <a:spLocks noGrp="1"/>
          </p:cNvSpPr>
          <p:nvPr>
            <p:ph idx="1"/>
          </p:nvPr>
        </p:nvSpPr>
        <p:spPr>
          <a:xfrm>
            <a:off x="457200" y="1600200"/>
            <a:ext cx="8329642" cy="4525963"/>
          </a:xfrm>
        </p:spPr>
        <p:txBody>
          <a:bodyPr>
            <a:normAutofit fontScale="92500"/>
          </a:bodyPr>
          <a:lstStyle/>
          <a:p>
            <a:pPr algn="just"/>
            <a:r>
              <a:rPr lang="pt-BR" sz="2800" dirty="0" smtClean="0"/>
              <a:t>São gastos que possuem maior valor constante até certo volume de produção. Acima deste nível de atividade há uma modificação do valor total naquele período, que se mantém até que novo patamar de atividades seja atingido. </a:t>
            </a:r>
          </a:p>
          <a:p>
            <a:pPr algn="just">
              <a:buNone/>
            </a:pPr>
            <a:r>
              <a:rPr lang="pt-BR" sz="2800" dirty="0"/>
              <a:t> </a:t>
            </a:r>
            <a:r>
              <a:rPr lang="pt-BR" sz="2800" dirty="0" smtClean="0"/>
              <a:t>                         $</a:t>
            </a:r>
          </a:p>
          <a:p>
            <a:pPr algn="just">
              <a:buNone/>
            </a:pPr>
            <a:r>
              <a:rPr lang="pt-BR" sz="2800" dirty="0" smtClean="0">
                <a:solidFill>
                  <a:schemeClr val="accent6">
                    <a:lumMod val="75000"/>
                  </a:schemeClr>
                </a:solidFill>
              </a:rPr>
              <a:t>						       A contratação						       de novos 	funcionários</a:t>
            </a:r>
            <a:endParaRPr lang="pt-BR" sz="2800" dirty="0">
              <a:solidFill>
                <a:schemeClr val="accent6">
                  <a:lumMod val="75000"/>
                </a:schemeClr>
              </a:solidFill>
            </a:endParaRPr>
          </a:p>
          <a:p>
            <a:pPr algn="just">
              <a:buNone/>
            </a:pPr>
            <a:r>
              <a:rPr lang="pt-BR" sz="2800" dirty="0" smtClean="0">
                <a:solidFill>
                  <a:schemeClr val="accent6">
                    <a:lumMod val="50000"/>
                  </a:schemeClr>
                </a:solidFill>
              </a:rPr>
              <a:t>						       (folha de pagamento)</a:t>
            </a:r>
          </a:p>
          <a:p>
            <a:pPr algn="just">
              <a:buNone/>
            </a:pPr>
            <a:r>
              <a:rPr lang="pt-BR" sz="2800" dirty="0" smtClean="0"/>
              <a:t>						    Q</a:t>
            </a:r>
            <a:endParaRPr lang="pt-BR" sz="2800" dirty="0"/>
          </a:p>
          <a:p>
            <a:pPr algn="just">
              <a:buNone/>
            </a:pPr>
            <a:endParaRPr lang="pt-BR" sz="2800" dirty="0"/>
          </a:p>
        </p:txBody>
      </p:sp>
      <p:sp>
        <p:nvSpPr>
          <p:cNvPr id="4" name="Seta para cima 3"/>
          <p:cNvSpPr/>
          <p:nvPr/>
        </p:nvSpPr>
        <p:spPr>
          <a:xfrm>
            <a:off x="2786050" y="3786190"/>
            <a:ext cx="117157" cy="192882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direita 4"/>
          <p:cNvSpPr/>
          <p:nvPr/>
        </p:nvSpPr>
        <p:spPr>
          <a:xfrm>
            <a:off x="2857488" y="5572140"/>
            <a:ext cx="2428892"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7" name="Conector reto 6"/>
          <p:cNvCxnSpPr/>
          <p:nvPr/>
        </p:nvCxnSpPr>
        <p:spPr>
          <a:xfrm>
            <a:off x="2928926" y="5214950"/>
            <a:ext cx="571504" cy="1588"/>
          </a:xfrm>
          <a:prstGeom prst="line">
            <a:avLst/>
          </a:prstGeom>
          <a:ln w="285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a:off x="3500430" y="4857760"/>
            <a:ext cx="571504" cy="1588"/>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4"/>
          <p:cNvCxnSpPr/>
          <p:nvPr/>
        </p:nvCxnSpPr>
        <p:spPr>
          <a:xfrm>
            <a:off x="4071934" y="4500570"/>
            <a:ext cx="714380" cy="1588"/>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dirty="0" smtClean="0"/>
              <a:t>Exercício de Fixação</a:t>
            </a:r>
            <a:endParaRPr lang="pt-BR" sz="3600" dirty="0"/>
          </a:p>
        </p:txBody>
      </p:sp>
      <p:sp>
        <p:nvSpPr>
          <p:cNvPr id="3" name="Espaço Reservado para Conteúdo 2"/>
          <p:cNvSpPr>
            <a:spLocks noGrp="1"/>
          </p:cNvSpPr>
          <p:nvPr>
            <p:ph idx="1"/>
          </p:nvPr>
        </p:nvSpPr>
        <p:spPr/>
        <p:txBody>
          <a:bodyPr>
            <a:normAutofit fontScale="40000" lnSpcReduction="20000"/>
          </a:bodyPr>
          <a:lstStyle/>
          <a:p>
            <a:pPr marL="514350" indent="-514350">
              <a:buAutoNum type="arabicParenR"/>
            </a:pPr>
            <a:r>
              <a:rPr lang="pt-BR" dirty="0" smtClean="0"/>
              <a:t>Toda despesa é um gasto, mas nem todo gasto é uma despesa. Explique.</a:t>
            </a:r>
          </a:p>
          <a:p>
            <a:pPr marL="514350" indent="-514350">
              <a:buAutoNum type="arabicParenR"/>
            </a:pPr>
            <a:r>
              <a:rPr lang="pt-BR" dirty="0" smtClean="0"/>
              <a:t>Qual a diferença entre custo e despesa? Exemplifique.</a:t>
            </a:r>
          </a:p>
          <a:p>
            <a:pPr marL="514350" indent="-514350">
              <a:buAutoNum type="arabicParenR"/>
            </a:pPr>
            <a:r>
              <a:rPr lang="pt-BR" dirty="0" smtClean="0"/>
              <a:t>Como os custos podem ser classificados?</a:t>
            </a:r>
          </a:p>
          <a:p>
            <a:pPr marL="514350" indent="-514350">
              <a:buAutoNum type="arabicParenR"/>
            </a:pPr>
            <a:r>
              <a:rPr lang="pt-BR" dirty="0" smtClean="0"/>
              <a:t>Diferencie: Custo Direto e Custo Indireto. Exemplifique.</a:t>
            </a:r>
          </a:p>
          <a:p>
            <a:pPr marL="514350" indent="-514350">
              <a:buAutoNum type="arabicParenR"/>
            </a:pPr>
            <a:r>
              <a:rPr lang="pt-BR" dirty="0" smtClean="0"/>
              <a:t>O que vem a ser um custo </a:t>
            </a:r>
            <a:r>
              <a:rPr lang="pt-BR" dirty="0" err="1" smtClean="0"/>
              <a:t>semivariável</a:t>
            </a:r>
            <a:r>
              <a:rPr lang="pt-BR" dirty="0" smtClean="0"/>
              <a:t>?</a:t>
            </a:r>
          </a:p>
          <a:p>
            <a:pPr marL="514350" indent="-514350">
              <a:buAutoNum type="arabicParenR"/>
            </a:pPr>
            <a:r>
              <a:rPr lang="pt-BR" dirty="0" smtClean="0"/>
              <a:t>Comente: Por unidade produzida, o valor do custo fixo unitário se torna variável se aumentado o volume da produção.</a:t>
            </a:r>
          </a:p>
          <a:p>
            <a:pPr marL="514350" indent="-514350">
              <a:buAutoNum type="arabicParenR"/>
            </a:pPr>
            <a:r>
              <a:rPr lang="pt-BR" dirty="0" smtClean="0"/>
              <a:t>O que vem a ser custo variável? Exemplifique.</a:t>
            </a:r>
          </a:p>
          <a:p>
            <a:pPr marL="514350" indent="-514350">
              <a:buAutoNum type="arabicParenR"/>
            </a:pPr>
            <a:r>
              <a:rPr lang="pt-BR" dirty="0" smtClean="0"/>
              <a:t>Classifique os gastos abaixo:</a:t>
            </a:r>
          </a:p>
          <a:p>
            <a:pPr marL="914400" lvl="1" indent="-514350">
              <a:buAutoNum type="arabicParenR"/>
            </a:pPr>
            <a:r>
              <a:rPr lang="pt-BR" dirty="0" smtClean="0"/>
              <a:t>Tecido consumido na produção</a:t>
            </a:r>
          </a:p>
          <a:p>
            <a:pPr marL="914400" lvl="1" indent="-514350">
              <a:buAutoNum type="arabicParenR"/>
            </a:pPr>
            <a:r>
              <a:rPr lang="pt-BR" dirty="0" smtClean="0"/>
              <a:t>Compra de tecidos</a:t>
            </a:r>
          </a:p>
          <a:p>
            <a:pPr marL="914400" lvl="1" indent="-514350">
              <a:buAutoNum type="arabicParenR"/>
            </a:pPr>
            <a:r>
              <a:rPr lang="pt-BR" dirty="0" smtClean="0"/>
              <a:t>Embalagem plástica para embalar o produto acabado</a:t>
            </a:r>
          </a:p>
          <a:p>
            <a:pPr marL="914400" lvl="1" indent="-514350">
              <a:buAutoNum type="arabicParenR"/>
            </a:pPr>
            <a:r>
              <a:rPr lang="pt-BR" dirty="0" smtClean="0"/>
              <a:t>Salário dos operários da fabricação</a:t>
            </a:r>
          </a:p>
          <a:p>
            <a:pPr marL="914400" lvl="1" indent="-514350">
              <a:buAutoNum type="arabicParenR"/>
            </a:pPr>
            <a:r>
              <a:rPr lang="pt-BR" dirty="0" smtClean="0"/>
              <a:t>Salário dos supervisores da fábrica</a:t>
            </a:r>
          </a:p>
          <a:p>
            <a:pPr marL="914400" lvl="1" indent="-514350">
              <a:buAutoNum type="arabicParenR"/>
            </a:pPr>
            <a:r>
              <a:rPr lang="pt-BR" dirty="0" smtClean="0"/>
              <a:t>Salário dos vendedores</a:t>
            </a:r>
          </a:p>
          <a:p>
            <a:pPr marL="914400" lvl="1" indent="-514350">
              <a:buAutoNum type="arabicParenR"/>
            </a:pPr>
            <a:r>
              <a:rPr lang="pt-BR" dirty="0" smtClean="0"/>
              <a:t>Conta de telefone do setor administrativo</a:t>
            </a:r>
          </a:p>
          <a:p>
            <a:pPr marL="914400" lvl="1" indent="-514350">
              <a:buAutoNum type="arabicParenR"/>
            </a:pPr>
            <a:r>
              <a:rPr lang="pt-BR" dirty="0" smtClean="0"/>
              <a:t>Seguro do prédio da fábrica</a:t>
            </a:r>
          </a:p>
          <a:p>
            <a:pPr marL="914400" lvl="1" indent="-514350">
              <a:buAutoNum type="arabicParenR"/>
            </a:pPr>
            <a:r>
              <a:rPr lang="pt-BR" dirty="0" smtClean="0"/>
              <a:t>Depreciação do veículo</a:t>
            </a:r>
          </a:p>
          <a:p>
            <a:pPr marL="914400" lvl="1" indent="-514350">
              <a:buAutoNum type="arabicParenR"/>
            </a:pPr>
            <a:r>
              <a:rPr lang="pt-BR" dirty="0" smtClean="0"/>
              <a:t>Depreciação do equipamento da fábrica</a:t>
            </a:r>
          </a:p>
          <a:p>
            <a:pPr marL="914400" lvl="1" indent="-514350">
              <a:buAutoNum type="arabicParenR"/>
            </a:pPr>
            <a:r>
              <a:rPr lang="pt-BR" dirty="0" smtClean="0"/>
              <a:t>Fatura da energia da administração</a:t>
            </a:r>
          </a:p>
          <a:p>
            <a:pPr marL="914400" lvl="1" indent="-514350">
              <a:buAutoNum type="arabicParenR"/>
            </a:pPr>
            <a:r>
              <a:rPr lang="pt-BR" dirty="0" smtClean="0"/>
              <a:t>Aluguel da fábrica</a:t>
            </a:r>
          </a:p>
          <a:p>
            <a:pPr marL="914400" lvl="1" indent="-514350">
              <a:buAutoNum type="arabicParenR"/>
            </a:pPr>
            <a:r>
              <a:rPr lang="pt-BR" dirty="0" smtClean="0"/>
              <a:t>Fretes pagos na compra de mercadorias</a:t>
            </a:r>
          </a:p>
          <a:p>
            <a:pPr marL="914400" lvl="1" indent="-514350">
              <a:buAutoNum type="arabicParenR"/>
            </a:pPr>
            <a:r>
              <a:rPr lang="pt-BR" dirty="0" smtClean="0"/>
              <a:t>Juros pagos pelo atraso no pagamento de duplicatas</a:t>
            </a:r>
          </a:p>
          <a:p>
            <a:pPr marL="914400" lvl="1" indent="-514350">
              <a:buAutoNum type="arabicParenR"/>
            </a:pPr>
            <a:r>
              <a:rPr lang="pt-BR" dirty="0" smtClean="0"/>
              <a:t>Comissão dos vendedores</a:t>
            </a:r>
          </a:p>
          <a:p>
            <a:pPr marL="914400" lvl="1" indent="-514350">
              <a:buAutoNum type="arabicParenR"/>
            </a:pPr>
            <a:r>
              <a:rPr lang="pt-BR" dirty="0" smtClean="0"/>
              <a:t>Lubrificantes das máquinas de produção</a:t>
            </a:r>
          </a:p>
          <a:p>
            <a:pPr marL="914400" lvl="1" indent="-514350">
              <a:buAutoNum type="arabicParenR"/>
            </a:pPr>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58204" cy="1439850"/>
          </a:xfrm>
        </p:spPr>
        <p:txBody>
          <a:bodyPr>
            <a:normAutofit fontScale="90000"/>
          </a:bodyPr>
          <a:lstStyle/>
          <a:p>
            <a:r>
              <a:rPr lang="pt-BR" dirty="0" smtClean="0"/>
              <a:t/>
            </a:r>
            <a:br>
              <a:rPr lang="pt-BR" dirty="0" smtClean="0"/>
            </a:br>
            <a:r>
              <a:rPr lang="pt-BR" dirty="0" smtClean="0"/>
              <a:t>Análise de Custos e Preços</a:t>
            </a:r>
            <a:br>
              <a:rPr lang="pt-BR" dirty="0" smtClean="0"/>
            </a:br>
            <a:endParaRPr lang="pt-BR" dirty="0">
              <a:solidFill>
                <a:srgbClr val="002060"/>
              </a:solidFill>
            </a:endParaRPr>
          </a:p>
        </p:txBody>
      </p:sp>
      <p:sp>
        <p:nvSpPr>
          <p:cNvPr id="3" name="Espaço Reservado para Conteúdo 2"/>
          <p:cNvSpPr>
            <a:spLocks noGrp="1"/>
          </p:cNvSpPr>
          <p:nvPr>
            <p:ph idx="1"/>
          </p:nvPr>
        </p:nvSpPr>
        <p:spPr/>
        <p:txBody>
          <a:bodyPr>
            <a:normAutofit/>
          </a:bodyPr>
          <a:lstStyle/>
          <a:p>
            <a:pPr>
              <a:buNone/>
            </a:pPr>
            <a:endParaRPr lang="pt-BR" dirty="0" smtClean="0"/>
          </a:p>
          <a:p>
            <a:pPr algn="just">
              <a:buNone/>
            </a:pPr>
            <a:r>
              <a:rPr lang="pt-BR" b="1" dirty="0" smtClean="0">
                <a:solidFill>
                  <a:schemeClr val="accent2">
                    <a:lumMod val="75000"/>
                  </a:schemeClr>
                </a:solidFill>
              </a:rPr>
              <a:t>	Para analisar custos e preços é necessário compreender </a:t>
            </a:r>
            <a:r>
              <a:rPr lang="pt-BR" b="1" u="sng" dirty="0" smtClean="0">
                <a:solidFill>
                  <a:schemeClr val="accent2">
                    <a:lumMod val="75000"/>
                  </a:schemeClr>
                </a:solidFill>
              </a:rPr>
              <a:t>conceitos básicos</a:t>
            </a:r>
            <a:r>
              <a:rPr lang="pt-BR" b="1" dirty="0" smtClean="0">
                <a:solidFill>
                  <a:schemeClr val="accent2">
                    <a:lumMod val="75000"/>
                  </a:schemeClr>
                </a:solidFill>
              </a:rPr>
              <a:t> que se relacionam e saber interpretá-los de forma adequada para que erros não sejam cometidos no processo de tomada de decisão por parte dos administradores.</a:t>
            </a:r>
          </a:p>
          <a:p>
            <a:pPr algn="just">
              <a:buNone/>
            </a:pPr>
            <a:endParaRPr lang="pt-BR" b="1" dirty="0">
              <a:solidFill>
                <a:schemeClr val="accent2">
                  <a:lumMod val="75000"/>
                </a:schemeClr>
              </a:solidFill>
            </a:endParaRPr>
          </a:p>
        </p:txBody>
      </p:sp>
      <p:pic>
        <p:nvPicPr>
          <p:cNvPr id="4" name="Imagem 3" descr="image001.jpg"/>
          <p:cNvPicPr>
            <a:picLocks noChangeAspect="1"/>
          </p:cNvPicPr>
          <p:nvPr/>
        </p:nvPicPr>
        <p:blipFill>
          <a:blip r:embed="rId2"/>
          <a:stretch>
            <a:fillRect/>
          </a:stretch>
        </p:blipFill>
        <p:spPr>
          <a:xfrm>
            <a:off x="7500958" y="4857760"/>
            <a:ext cx="752475" cy="11334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Terminologias</a:t>
            </a:r>
            <a:endParaRPr lang="pt-BR" dirty="0"/>
          </a:p>
        </p:txBody>
      </p:sp>
      <p:sp>
        <p:nvSpPr>
          <p:cNvPr id="3" name="Espaço Reservado para Conteúdo 2"/>
          <p:cNvSpPr>
            <a:spLocks noGrp="1"/>
          </p:cNvSpPr>
          <p:nvPr>
            <p:ph idx="1"/>
          </p:nvPr>
        </p:nvSpPr>
        <p:spPr>
          <a:xfrm>
            <a:off x="457200" y="1760557"/>
            <a:ext cx="8229600" cy="4525963"/>
          </a:xfrm>
        </p:spPr>
        <p:txBody>
          <a:bodyPr>
            <a:normAutofit fontScale="92500" lnSpcReduction="20000"/>
          </a:bodyPr>
          <a:lstStyle/>
          <a:p>
            <a:pPr>
              <a:buNone/>
            </a:pPr>
            <a:endParaRPr lang="pt-BR" dirty="0" smtClean="0"/>
          </a:p>
          <a:p>
            <a:pPr>
              <a:buNone/>
            </a:pPr>
            <a:endParaRPr lang="pt-BR" dirty="0"/>
          </a:p>
          <a:p>
            <a:pPr>
              <a:buNone/>
            </a:pPr>
            <a:endParaRPr lang="pt-BR" dirty="0" smtClean="0"/>
          </a:p>
          <a:p>
            <a:pPr>
              <a:buNone/>
            </a:pPr>
            <a:endParaRPr lang="pt-BR" dirty="0"/>
          </a:p>
          <a:p>
            <a:pPr>
              <a:buNone/>
            </a:pPr>
            <a:endParaRPr lang="pt-BR" dirty="0" smtClean="0"/>
          </a:p>
          <a:p>
            <a:pPr>
              <a:buNone/>
            </a:pPr>
            <a:endParaRPr lang="pt-BR" dirty="0"/>
          </a:p>
          <a:p>
            <a:pPr>
              <a:buNone/>
            </a:pPr>
            <a:endParaRPr lang="pt-BR" dirty="0" smtClean="0"/>
          </a:p>
          <a:p>
            <a:pPr>
              <a:buNone/>
            </a:pPr>
            <a:endParaRPr lang="pt-BR" sz="2000" dirty="0" smtClean="0"/>
          </a:p>
          <a:p>
            <a:pPr>
              <a:buNone/>
            </a:pPr>
            <a:endParaRPr lang="pt-BR" sz="2000" dirty="0"/>
          </a:p>
          <a:p>
            <a:pPr>
              <a:buNone/>
            </a:pPr>
            <a:r>
              <a:rPr lang="pt-BR" sz="2000" dirty="0" smtClean="0"/>
              <a:t>                       Desperdício – termo utilizado na Engenharia da Produção</a:t>
            </a:r>
          </a:p>
          <a:p>
            <a:pPr>
              <a:buNone/>
            </a:pPr>
            <a:r>
              <a:rPr lang="pt-BR" sz="2000" dirty="0"/>
              <a:t> </a:t>
            </a:r>
            <a:r>
              <a:rPr lang="pt-BR" sz="2000" dirty="0" smtClean="0"/>
              <a:t>                               Custos e despesas utilizados de forma ineficiente.</a:t>
            </a:r>
            <a:endParaRPr lang="pt-BR" sz="2000" dirty="0"/>
          </a:p>
          <a:p>
            <a:pPr>
              <a:buNone/>
            </a:pPr>
            <a:endParaRPr lang="pt-BR" dirty="0"/>
          </a:p>
        </p:txBody>
      </p:sp>
      <p:sp>
        <p:nvSpPr>
          <p:cNvPr id="4" name="Elipse 3"/>
          <p:cNvSpPr/>
          <p:nvPr/>
        </p:nvSpPr>
        <p:spPr>
          <a:xfrm>
            <a:off x="1000100" y="1714488"/>
            <a:ext cx="7500990" cy="3643338"/>
          </a:xfrm>
          <a:prstGeom prst="ellipse">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dirty="0" smtClean="0">
                <a:ln>
                  <a:solidFill>
                    <a:sysClr val="windowText" lastClr="000000"/>
                  </a:solidFill>
                </a:ln>
                <a:solidFill>
                  <a:srgbClr val="FF0000"/>
                </a:solidFill>
              </a:rPr>
              <a:t>Gastos</a:t>
            </a:r>
            <a:endParaRPr lang="pt-BR" sz="2400" dirty="0">
              <a:ln>
                <a:solidFill>
                  <a:sysClr val="windowText" lastClr="000000"/>
                </a:solidFill>
              </a:ln>
              <a:solidFill>
                <a:srgbClr val="FF0000"/>
              </a:solidFill>
            </a:endParaRPr>
          </a:p>
        </p:txBody>
      </p:sp>
      <p:sp>
        <p:nvSpPr>
          <p:cNvPr id="7" name="Seta para a direita 6"/>
          <p:cNvSpPr/>
          <p:nvPr/>
        </p:nvSpPr>
        <p:spPr>
          <a:xfrm>
            <a:off x="5500694" y="3500438"/>
            <a:ext cx="1285884"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Seta para a esquerda 8"/>
          <p:cNvSpPr/>
          <p:nvPr/>
        </p:nvSpPr>
        <p:spPr>
          <a:xfrm>
            <a:off x="2786050" y="3500438"/>
            <a:ext cx="1214446"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Seta para cima 9"/>
          <p:cNvSpPr/>
          <p:nvPr/>
        </p:nvSpPr>
        <p:spPr>
          <a:xfrm>
            <a:off x="4572000" y="2643182"/>
            <a:ext cx="214314" cy="57150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Seta para baixo 10"/>
          <p:cNvSpPr/>
          <p:nvPr/>
        </p:nvSpPr>
        <p:spPr>
          <a:xfrm>
            <a:off x="4572000" y="4000504"/>
            <a:ext cx="214314"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CaixaDeTexto 11"/>
          <p:cNvSpPr txBox="1"/>
          <p:nvPr/>
        </p:nvSpPr>
        <p:spPr>
          <a:xfrm>
            <a:off x="6858016" y="3357562"/>
            <a:ext cx="1231427" cy="461665"/>
          </a:xfrm>
          <a:prstGeom prst="rect">
            <a:avLst/>
          </a:prstGeom>
          <a:noFill/>
        </p:spPr>
        <p:txBody>
          <a:bodyPr wrap="none" rtlCol="0">
            <a:spAutoFit/>
          </a:bodyPr>
          <a:lstStyle/>
          <a:p>
            <a:r>
              <a:rPr lang="pt-BR" sz="2400" dirty="0" smtClean="0"/>
              <a:t>Despesa</a:t>
            </a:r>
            <a:endParaRPr lang="pt-BR" dirty="0"/>
          </a:p>
        </p:txBody>
      </p:sp>
      <p:sp>
        <p:nvSpPr>
          <p:cNvPr id="13" name="CaixaDeTexto 12"/>
          <p:cNvSpPr txBox="1"/>
          <p:nvPr/>
        </p:nvSpPr>
        <p:spPr>
          <a:xfrm>
            <a:off x="3786182" y="4572008"/>
            <a:ext cx="1818255" cy="461665"/>
          </a:xfrm>
          <a:prstGeom prst="rect">
            <a:avLst/>
          </a:prstGeom>
          <a:noFill/>
        </p:spPr>
        <p:txBody>
          <a:bodyPr wrap="none" rtlCol="0">
            <a:spAutoFit/>
          </a:bodyPr>
          <a:lstStyle/>
          <a:p>
            <a:r>
              <a:rPr lang="pt-BR" sz="2400" dirty="0" smtClean="0"/>
              <a:t>Investimento</a:t>
            </a:r>
            <a:endParaRPr lang="pt-BR" sz="2400" dirty="0"/>
          </a:p>
        </p:txBody>
      </p:sp>
      <p:sp>
        <p:nvSpPr>
          <p:cNvPr id="14" name="CaixaDeTexto 13"/>
          <p:cNvSpPr txBox="1"/>
          <p:nvPr/>
        </p:nvSpPr>
        <p:spPr>
          <a:xfrm>
            <a:off x="4183746" y="2071678"/>
            <a:ext cx="1007455" cy="523220"/>
          </a:xfrm>
          <a:prstGeom prst="rect">
            <a:avLst/>
          </a:prstGeom>
          <a:noFill/>
        </p:spPr>
        <p:txBody>
          <a:bodyPr wrap="none" rtlCol="0">
            <a:spAutoFit/>
          </a:bodyPr>
          <a:lstStyle/>
          <a:p>
            <a:r>
              <a:rPr lang="pt-BR" sz="2800" dirty="0" smtClean="0"/>
              <a:t>Custo</a:t>
            </a:r>
            <a:endParaRPr lang="pt-BR" sz="2800" dirty="0"/>
          </a:p>
        </p:txBody>
      </p:sp>
      <p:sp>
        <p:nvSpPr>
          <p:cNvPr id="15" name="CaixaDeTexto 14"/>
          <p:cNvSpPr txBox="1"/>
          <p:nvPr/>
        </p:nvSpPr>
        <p:spPr>
          <a:xfrm>
            <a:off x="1643042" y="3286124"/>
            <a:ext cx="903645" cy="461665"/>
          </a:xfrm>
          <a:prstGeom prst="rect">
            <a:avLst/>
          </a:prstGeom>
          <a:noFill/>
        </p:spPr>
        <p:txBody>
          <a:bodyPr wrap="none" rtlCol="0">
            <a:spAutoFit/>
          </a:bodyPr>
          <a:lstStyle/>
          <a:p>
            <a:r>
              <a:rPr lang="pt-BR" sz="2400" dirty="0" smtClean="0"/>
              <a:t>Perda</a:t>
            </a:r>
            <a:endParaRPr lang="pt-BR" dirty="0"/>
          </a:p>
        </p:txBody>
      </p:sp>
      <p:pic>
        <p:nvPicPr>
          <p:cNvPr id="16" name="Imagem 15" descr="image001.jpg"/>
          <p:cNvPicPr>
            <a:picLocks noChangeAspect="1"/>
          </p:cNvPicPr>
          <p:nvPr/>
        </p:nvPicPr>
        <p:blipFill>
          <a:blip r:embed="rId2"/>
          <a:stretch>
            <a:fillRect/>
          </a:stretch>
        </p:blipFill>
        <p:spPr>
          <a:xfrm>
            <a:off x="7677177" y="785794"/>
            <a:ext cx="752475" cy="113347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Conceitos Básicos</a:t>
            </a:r>
            <a:endParaRPr lang="pt-BR" dirty="0"/>
          </a:p>
        </p:txBody>
      </p:sp>
      <p:sp>
        <p:nvSpPr>
          <p:cNvPr id="3" name="Espaço Reservado para Conteúdo 2"/>
          <p:cNvSpPr>
            <a:spLocks noGrp="1"/>
          </p:cNvSpPr>
          <p:nvPr>
            <p:ph idx="1"/>
          </p:nvPr>
        </p:nvSpPr>
        <p:spPr>
          <a:xfrm>
            <a:off x="457200" y="1357298"/>
            <a:ext cx="8229600" cy="4768865"/>
          </a:xfrm>
        </p:spPr>
        <p:txBody>
          <a:bodyPr>
            <a:normAutofit fontScale="92500" lnSpcReduction="20000"/>
          </a:bodyPr>
          <a:lstStyle/>
          <a:p>
            <a:pPr marL="457200" indent="-457200">
              <a:buAutoNum type="arabicPeriod"/>
            </a:pPr>
            <a:r>
              <a:rPr lang="pt-BR" sz="3000" u="sng" dirty="0" smtClean="0">
                <a:solidFill>
                  <a:srgbClr val="FF0000"/>
                </a:solidFill>
              </a:rPr>
              <a:t>Gasto</a:t>
            </a:r>
            <a:r>
              <a:rPr lang="pt-BR" sz="3000" dirty="0" smtClean="0"/>
              <a:t> </a:t>
            </a:r>
            <a:r>
              <a:rPr lang="pt-BR" sz="2400" dirty="0" smtClean="0"/>
              <a:t>– é todos e qualquer desembolso de dinheiro ou proposta de desembolso futuro (dívidas) para obter bens e serviços necessários para sua atividade diárias.</a:t>
            </a:r>
          </a:p>
          <a:p>
            <a:pPr marL="457200" indent="-457200">
              <a:buAutoNum type="arabicPeriod"/>
            </a:pPr>
            <a:r>
              <a:rPr lang="pt-BR" sz="3000" u="sng" dirty="0" smtClean="0">
                <a:solidFill>
                  <a:srgbClr val="FF0000"/>
                </a:solidFill>
              </a:rPr>
              <a:t>Investimento</a:t>
            </a:r>
            <a:r>
              <a:rPr lang="pt-BR" sz="3000" dirty="0" smtClean="0"/>
              <a:t> </a:t>
            </a:r>
            <a:r>
              <a:rPr lang="pt-BR" sz="2400" dirty="0" smtClean="0"/>
              <a:t>– gasto efetuado na aquisição de bens (ativos) que irão gerar benefício econômico em períodos </a:t>
            </a:r>
            <a:r>
              <a:rPr lang="pt-BR" sz="2400" dirty="0" err="1" smtClean="0"/>
              <a:t>subsequentes</a:t>
            </a:r>
            <a:r>
              <a:rPr lang="pt-BR" sz="2400" dirty="0" smtClean="0"/>
              <a:t>.</a:t>
            </a:r>
          </a:p>
          <a:p>
            <a:pPr marL="457200" indent="-457200">
              <a:buAutoNum type="arabicPeriod"/>
            </a:pPr>
            <a:r>
              <a:rPr lang="pt-BR" sz="3000" u="sng" dirty="0" smtClean="0">
                <a:solidFill>
                  <a:srgbClr val="FF0000"/>
                </a:solidFill>
              </a:rPr>
              <a:t>Perda</a:t>
            </a:r>
            <a:r>
              <a:rPr lang="pt-BR" sz="3000" dirty="0" smtClean="0"/>
              <a:t> </a:t>
            </a:r>
            <a:r>
              <a:rPr lang="pt-BR" sz="2400" dirty="0" smtClean="0"/>
              <a:t>– ocorrência ocasional, inesperada e indesejada no ambiente das operações da empresa, como a deterioração anormal de um bem por causas não previstas.</a:t>
            </a:r>
          </a:p>
          <a:p>
            <a:pPr marL="457200" indent="-457200">
              <a:buAutoNum type="arabicPeriod"/>
            </a:pPr>
            <a:r>
              <a:rPr lang="pt-BR" sz="3000" u="sng" dirty="0" smtClean="0">
                <a:solidFill>
                  <a:srgbClr val="FF0000"/>
                </a:solidFill>
              </a:rPr>
              <a:t>Despesa</a:t>
            </a:r>
            <a:r>
              <a:rPr lang="pt-BR" sz="3000" dirty="0" smtClean="0"/>
              <a:t> </a:t>
            </a:r>
            <a:r>
              <a:rPr lang="pt-BR" sz="2400" dirty="0" smtClean="0"/>
              <a:t>– gasto despendido de forma voluntária, necessário a atividade operacional da empresa, mas que não tem vínculo com o processo produtivo, mas é importante para a geração de receita.</a:t>
            </a:r>
          </a:p>
          <a:p>
            <a:pPr marL="457200" indent="-457200">
              <a:buAutoNum type="arabicPeriod"/>
            </a:pPr>
            <a:r>
              <a:rPr lang="pt-BR" sz="3000" u="sng" dirty="0" smtClean="0">
                <a:solidFill>
                  <a:srgbClr val="FF0000"/>
                </a:solidFill>
              </a:rPr>
              <a:t>Custo</a:t>
            </a:r>
            <a:r>
              <a:rPr lang="pt-BR" sz="3000" dirty="0" smtClean="0"/>
              <a:t> </a:t>
            </a:r>
            <a:r>
              <a:rPr lang="pt-BR" sz="2400" dirty="0" smtClean="0"/>
              <a:t>– gasto necessário para a fabricação de produtos ou prestação de serviço.  Um custo é considerado insumo da produção.</a:t>
            </a:r>
            <a:endParaRPr lang="pt-B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Custo$ x Despesa$</a:t>
            </a:r>
            <a:endParaRPr lang="pt-BR" dirty="0"/>
          </a:p>
        </p:txBody>
      </p:sp>
      <p:sp>
        <p:nvSpPr>
          <p:cNvPr id="3" name="Espaço Reservado para Conteúdo 2"/>
          <p:cNvSpPr>
            <a:spLocks noGrp="1"/>
          </p:cNvSpPr>
          <p:nvPr>
            <p:ph idx="1"/>
          </p:nvPr>
        </p:nvSpPr>
        <p:spPr/>
        <p:txBody>
          <a:bodyPr>
            <a:normAutofit/>
          </a:bodyPr>
          <a:lstStyle/>
          <a:p>
            <a:pPr>
              <a:buNone/>
            </a:pPr>
            <a:endParaRPr lang="pt-BR" dirty="0" smtClean="0"/>
          </a:p>
          <a:p>
            <a:pPr>
              <a:buNone/>
            </a:pPr>
            <a:endParaRPr lang="pt-BR" dirty="0"/>
          </a:p>
          <a:p>
            <a:pPr>
              <a:buNone/>
            </a:pPr>
            <a:endParaRPr lang="pt-BR" dirty="0" smtClean="0"/>
          </a:p>
          <a:p>
            <a:pPr>
              <a:buNone/>
            </a:pPr>
            <a:endParaRPr lang="pt-BR" dirty="0"/>
          </a:p>
          <a:p>
            <a:pPr>
              <a:buNone/>
            </a:pPr>
            <a:endParaRPr lang="pt-BR" dirty="0" smtClean="0"/>
          </a:p>
          <a:p>
            <a:pPr>
              <a:buNone/>
            </a:pPr>
            <a:endParaRPr lang="pt-BR" dirty="0" smtClean="0"/>
          </a:p>
          <a:p>
            <a:pPr>
              <a:buNone/>
            </a:pPr>
            <a:endParaRPr lang="pt-BR" dirty="0"/>
          </a:p>
          <a:p>
            <a:pPr>
              <a:buNone/>
            </a:pPr>
            <a:r>
              <a:rPr lang="pt-BR" sz="2000" dirty="0" smtClean="0"/>
              <a:t>                 Desperdício – não agrega valor do ponto de vista do cliente.</a:t>
            </a:r>
            <a:endParaRPr lang="pt-BR" sz="2000" dirty="0"/>
          </a:p>
          <a:p>
            <a:pPr>
              <a:buNone/>
            </a:pPr>
            <a:endParaRPr lang="pt-BR" dirty="0" smtClean="0"/>
          </a:p>
          <a:p>
            <a:pPr>
              <a:buNone/>
            </a:pPr>
            <a:endParaRPr lang="pt-BR" dirty="0"/>
          </a:p>
        </p:txBody>
      </p:sp>
      <p:sp>
        <p:nvSpPr>
          <p:cNvPr id="4" name="Retângulo 3"/>
          <p:cNvSpPr/>
          <p:nvPr/>
        </p:nvSpPr>
        <p:spPr>
          <a:xfrm>
            <a:off x="1214414" y="1928802"/>
            <a:ext cx="3357586" cy="1643074"/>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solidFill>
                  <a:schemeClr val="tx2">
                    <a:lumMod val="50000"/>
                  </a:schemeClr>
                </a:solidFill>
              </a:rPr>
              <a:t>Despesas</a:t>
            </a:r>
            <a:endParaRPr lang="pt-BR" sz="2000" b="1" dirty="0" smtClean="0">
              <a:solidFill>
                <a:schemeClr val="tx2">
                  <a:lumMod val="50000"/>
                </a:schemeClr>
              </a:solidFill>
            </a:endParaRPr>
          </a:p>
          <a:p>
            <a:pPr algn="ctr"/>
            <a:endParaRPr lang="pt-BR" dirty="0"/>
          </a:p>
          <a:p>
            <a:pPr algn="ctr"/>
            <a:r>
              <a:rPr lang="pt-BR" b="1" dirty="0" smtClean="0">
                <a:solidFill>
                  <a:schemeClr val="bg2">
                    <a:lumMod val="25000"/>
                  </a:schemeClr>
                </a:solidFill>
              </a:rPr>
              <a:t>Gastos voluntários ocorridos no AMBIENTE ADMINISTRATIVO</a:t>
            </a:r>
            <a:endParaRPr lang="pt-BR" b="1" dirty="0">
              <a:solidFill>
                <a:schemeClr val="bg2">
                  <a:lumMod val="25000"/>
                </a:schemeClr>
              </a:solidFill>
            </a:endParaRPr>
          </a:p>
        </p:txBody>
      </p:sp>
      <p:sp>
        <p:nvSpPr>
          <p:cNvPr id="5" name="Retângulo 4"/>
          <p:cNvSpPr/>
          <p:nvPr/>
        </p:nvSpPr>
        <p:spPr>
          <a:xfrm>
            <a:off x="5000628" y="3643314"/>
            <a:ext cx="3286148" cy="164307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solidFill>
                  <a:srgbClr val="002060"/>
                </a:solidFill>
              </a:rPr>
              <a:t>Custos</a:t>
            </a:r>
          </a:p>
          <a:p>
            <a:pPr algn="ctr"/>
            <a:endParaRPr lang="pt-BR" dirty="0"/>
          </a:p>
          <a:p>
            <a:pPr algn="ctr"/>
            <a:r>
              <a:rPr lang="pt-BR" b="1" dirty="0" smtClean="0">
                <a:solidFill>
                  <a:srgbClr val="002060"/>
                </a:solidFill>
              </a:rPr>
              <a:t>Gastos voluntários ocorridos no</a:t>
            </a:r>
          </a:p>
          <a:p>
            <a:pPr algn="ctr"/>
            <a:r>
              <a:rPr lang="pt-BR" b="1" dirty="0" smtClean="0">
                <a:solidFill>
                  <a:srgbClr val="002060"/>
                </a:solidFill>
              </a:rPr>
              <a:t>AMBIENTE FABRIL</a:t>
            </a:r>
            <a:endParaRPr lang="pt-BR" b="1" dirty="0">
              <a:solidFill>
                <a:srgbClr val="002060"/>
              </a:solidFill>
            </a:endParaRPr>
          </a:p>
        </p:txBody>
      </p:sp>
      <p:pic>
        <p:nvPicPr>
          <p:cNvPr id="6" name="Imagem 5" descr="image001.jpg"/>
          <p:cNvPicPr>
            <a:picLocks noChangeAspect="1"/>
          </p:cNvPicPr>
          <p:nvPr/>
        </p:nvPicPr>
        <p:blipFill>
          <a:blip r:embed="rId2"/>
          <a:stretch>
            <a:fillRect/>
          </a:stretch>
        </p:blipFill>
        <p:spPr>
          <a:xfrm>
            <a:off x="7677177" y="1357298"/>
            <a:ext cx="752475" cy="113347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Por que identificar os Gastos?</a:t>
            </a:r>
            <a:endParaRPr lang="pt-BR" dirty="0"/>
          </a:p>
        </p:txBody>
      </p:sp>
      <p:sp>
        <p:nvSpPr>
          <p:cNvPr id="3" name="Espaço Reservado para Conteúdo 2"/>
          <p:cNvSpPr>
            <a:spLocks noGrp="1"/>
          </p:cNvSpPr>
          <p:nvPr>
            <p:ph idx="1"/>
          </p:nvPr>
        </p:nvSpPr>
        <p:spPr/>
        <p:txBody>
          <a:bodyPr>
            <a:normAutofit fontScale="77500" lnSpcReduction="20000"/>
          </a:bodyPr>
          <a:lstStyle/>
          <a:p>
            <a:r>
              <a:rPr lang="pt-BR" b="1" dirty="0" smtClean="0">
                <a:solidFill>
                  <a:schemeClr val="accent2">
                    <a:lumMod val="75000"/>
                  </a:schemeClr>
                </a:solidFill>
              </a:rPr>
              <a:t>Competitividade do Mercado  em função dos Preços Praticados</a:t>
            </a:r>
          </a:p>
          <a:p>
            <a:r>
              <a:rPr lang="pt-BR" b="1" dirty="0" smtClean="0">
                <a:solidFill>
                  <a:schemeClr val="accent2">
                    <a:lumMod val="75000"/>
                  </a:schemeClr>
                </a:solidFill>
              </a:rPr>
              <a:t>Não se pode jogar todos os gastos para o preço de venda;</a:t>
            </a:r>
          </a:p>
          <a:p>
            <a:r>
              <a:rPr lang="pt-BR" b="1" dirty="0" smtClean="0">
                <a:solidFill>
                  <a:schemeClr val="accent2">
                    <a:lumMod val="75000"/>
                  </a:schemeClr>
                </a:solidFill>
              </a:rPr>
              <a:t>Quando se repassa todos os gastos oneramos os produtos e elevamos o preço de venda. Tal ação faz com que eles percam a competitividade.</a:t>
            </a:r>
          </a:p>
          <a:p>
            <a:r>
              <a:rPr lang="pt-BR" b="1" dirty="0" smtClean="0">
                <a:solidFill>
                  <a:schemeClr val="accent2">
                    <a:lumMod val="75000"/>
                  </a:schemeClr>
                </a:solidFill>
              </a:rPr>
              <a:t>Valores que devem ser agregados ao produto, todos os custo da produção e algumas despesas vinculadas a venda, como: tributos sobre vendas, comissões, taxas de franquia cobradas sobre o faturamento e outras.</a:t>
            </a:r>
          </a:p>
          <a:p>
            <a:r>
              <a:rPr lang="pt-BR" b="1" dirty="0" smtClean="0">
                <a:solidFill>
                  <a:schemeClr val="accent2">
                    <a:lumMod val="75000"/>
                  </a:schemeClr>
                </a:solidFill>
              </a:rPr>
              <a:t>Perdas e despesas não ligadas às vendas não devem participar da formação e análise de preços. Estes valores devem ser absorvidos do lucro bruto das vendas.</a:t>
            </a:r>
            <a:endParaRPr lang="pt-BR" b="1" dirty="0">
              <a:solidFill>
                <a:schemeClr val="accent2">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Custo da Produção</a:t>
            </a:r>
            <a:endParaRPr lang="pt-BR" dirty="0"/>
          </a:p>
        </p:txBody>
      </p:sp>
      <p:sp>
        <p:nvSpPr>
          <p:cNvPr id="3" name="Espaço Reservado para Conteúdo 2"/>
          <p:cNvSpPr>
            <a:spLocks noGrp="1"/>
          </p:cNvSpPr>
          <p:nvPr>
            <p:ph idx="1"/>
          </p:nvPr>
        </p:nvSpPr>
        <p:spPr/>
        <p:txBody>
          <a:bodyPr>
            <a:normAutofit/>
          </a:bodyPr>
          <a:lstStyle/>
          <a:p>
            <a:pPr algn="just"/>
            <a:r>
              <a:rPr lang="pt-BR" dirty="0" smtClean="0">
                <a:solidFill>
                  <a:schemeClr val="tx2">
                    <a:lumMod val="50000"/>
                  </a:schemeClr>
                </a:solidFill>
              </a:rPr>
              <a:t>Agora que já se sabe a diferença entre custo e despesa, pode-se dizer que: todos os gastos envolvidos no processo produtivo, que irão gerar benefícios econômicos no futuro, formam o conjunto de custos da produção. </a:t>
            </a:r>
          </a:p>
          <a:p>
            <a:pPr algn="just"/>
            <a:r>
              <a:rPr lang="pt-BR" dirty="0" smtClean="0">
                <a:solidFill>
                  <a:schemeClr val="tx2">
                    <a:lumMod val="50000"/>
                  </a:schemeClr>
                </a:solidFill>
              </a:rPr>
              <a:t>Então, para que se possa melhor analisar os custos e obter controle gerencial, necessário se faz classificá-los em categorias específicas</a:t>
            </a:r>
            <a:r>
              <a:rPr lang="pt-BR" dirty="0" smtClean="0"/>
              <a:t>.</a:t>
            </a:r>
          </a:p>
        </p:txBody>
      </p:sp>
      <p:pic>
        <p:nvPicPr>
          <p:cNvPr id="4" name="Imagem 3" descr="image001.jpg"/>
          <p:cNvPicPr>
            <a:picLocks noChangeAspect="1"/>
          </p:cNvPicPr>
          <p:nvPr/>
        </p:nvPicPr>
        <p:blipFill>
          <a:blip r:embed="rId2"/>
          <a:stretch>
            <a:fillRect/>
          </a:stretch>
        </p:blipFill>
        <p:spPr>
          <a:xfrm>
            <a:off x="7748615" y="500042"/>
            <a:ext cx="752475" cy="113347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Classificação de Custos</a:t>
            </a:r>
            <a:endParaRPr lang="pt-BR" dirty="0"/>
          </a:p>
        </p:txBody>
      </p:sp>
      <p:sp>
        <p:nvSpPr>
          <p:cNvPr id="3" name="Espaço Reservado para Conteúdo 2"/>
          <p:cNvSpPr>
            <a:spLocks noGrp="1"/>
          </p:cNvSpPr>
          <p:nvPr>
            <p:ph idx="1"/>
          </p:nvPr>
        </p:nvSpPr>
        <p:spPr/>
        <p:txBody>
          <a:bodyPr/>
          <a:lstStyle/>
          <a:p>
            <a:r>
              <a:rPr lang="pt-BR" dirty="0" smtClean="0"/>
              <a:t>Quanto à facilidade de identificação</a:t>
            </a:r>
          </a:p>
          <a:p>
            <a:pPr lvl="2"/>
            <a:r>
              <a:rPr lang="pt-BR" dirty="0" smtClean="0"/>
              <a:t>Diretos</a:t>
            </a:r>
          </a:p>
          <a:p>
            <a:pPr lvl="2"/>
            <a:r>
              <a:rPr lang="pt-BR" dirty="0" smtClean="0"/>
              <a:t>Indiretos</a:t>
            </a:r>
          </a:p>
          <a:p>
            <a:pPr lvl="2">
              <a:buNone/>
            </a:pPr>
            <a:endParaRPr lang="pt-BR" dirty="0" smtClean="0"/>
          </a:p>
          <a:p>
            <a:r>
              <a:rPr lang="pt-BR" dirty="0" smtClean="0"/>
              <a:t>Quanto ao volume produzido no período</a:t>
            </a:r>
          </a:p>
          <a:p>
            <a:pPr lvl="2"/>
            <a:r>
              <a:rPr lang="pt-BR" dirty="0" smtClean="0"/>
              <a:t>Variáveis</a:t>
            </a:r>
          </a:p>
          <a:p>
            <a:pPr lvl="2"/>
            <a:r>
              <a:rPr lang="pt-BR" dirty="0" smtClean="0"/>
              <a:t>Fixos</a:t>
            </a:r>
          </a:p>
          <a:p>
            <a:pPr lvl="2"/>
            <a:r>
              <a:rPr lang="pt-BR" dirty="0" err="1" smtClean="0"/>
              <a:t>Semifixos</a:t>
            </a:r>
            <a:endParaRPr lang="pt-BR" dirty="0" smtClean="0"/>
          </a:p>
          <a:p>
            <a:pPr lvl="2"/>
            <a:r>
              <a:rPr lang="pt-BR" dirty="0" err="1" smtClean="0"/>
              <a:t>Semivariáveis</a:t>
            </a:r>
            <a:endParaRPr lang="pt-BR" dirty="0" smtClean="0"/>
          </a:p>
          <a:p>
            <a:pPr lvl="2">
              <a:buNone/>
            </a:pPr>
            <a:endParaRPr lang="pt-BR" dirty="0"/>
          </a:p>
        </p:txBody>
      </p:sp>
      <p:pic>
        <p:nvPicPr>
          <p:cNvPr id="4" name="Imagem 3" descr="image001.jpg"/>
          <p:cNvPicPr>
            <a:picLocks noChangeAspect="1"/>
          </p:cNvPicPr>
          <p:nvPr/>
        </p:nvPicPr>
        <p:blipFill>
          <a:blip r:embed="rId2"/>
          <a:stretch>
            <a:fillRect/>
          </a:stretch>
        </p:blipFill>
        <p:spPr>
          <a:xfrm>
            <a:off x="7677177" y="5000636"/>
            <a:ext cx="752475" cy="113347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Diretos – Fácil Identificação</a:t>
            </a:r>
            <a:endParaRPr lang="pt-BR" dirty="0"/>
          </a:p>
        </p:txBody>
      </p:sp>
      <p:sp>
        <p:nvSpPr>
          <p:cNvPr id="3" name="Espaço Reservado para Conteúdo 2"/>
          <p:cNvSpPr>
            <a:spLocks noGrp="1"/>
          </p:cNvSpPr>
          <p:nvPr>
            <p:ph idx="1"/>
          </p:nvPr>
        </p:nvSpPr>
        <p:spPr/>
        <p:txBody>
          <a:bodyPr/>
          <a:lstStyle/>
          <a:p>
            <a:r>
              <a:rPr lang="pt-BR" dirty="0" smtClean="0"/>
              <a:t>São gastos de fácil mensuração e identificação no produto acabado.</a:t>
            </a:r>
          </a:p>
          <a:p>
            <a:pPr lvl="2"/>
            <a:r>
              <a:rPr lang="pt-BR" dirty="0" smtClean="0"/>
              <a:t>Matéria – Prima, Embalagem e </a:t>
            </a:r>
            <a:r>
              <a:rPr lang="pt-BR" dirty="0" err="1" smtClean="0"/>
              <a:t>Mão-de-Obra</a:t>
            </a:r>
            <a:r>
              <a:rPr lang="pt-BR" dirty="0" smtClean="0"/>
              <a:t> Direta</a:t>
            </a:r>
          </a:p>
          <a:p>
            <a:pPr lvl="3"/>
            <a:r>
              <a:rPr lang="pt-BR" dirty="0" smtClean="0"/>
              <a:t>Ambas são reconhecidas no produto acabado e de fácil mensuração.</a:t>
            </a:r>
          </a:p>
          <a:p>
            <a:pPr lvl="7"/>
            <a:endParaRPr lang="pt-BR" dirty="0" smtClean="0"/>
          </a:p>
          <a:p>
            <a:pPr lvl="7"/>
            <a:r>
              <a:rPr lang="pt-BR" dirty="0" smtClean="0"/>
              <a:t>A madeira e o vidro são matérias-primas, a mão de obra do marceneiro e a do designer  todas são reconhecidas no produto final (acabado),  mesa.</a:t>
            </a:r>
          </a:p>
        </p:txBody>
      </p:sp>
      <p:pic>
        <p:nvPicPr>
          <p:cNvPr id="4" name="Imagem 3" descr="images.jpg"/>
          <p:cNvPicPr>
            <a:picLocks noChangeAspect="1"/>
          </p:cNvPicPr>
          <p:nvPr/>
        </p:nvPicPr>
        <p:blipFill>
          <a:blip r:embed="rId2"/>
          <a:stretch>
            <a:fillRect/>
          </a:stretch>
        </p:blipFill>
        <p:spPr>
          <a:xfrm>
            <a:off x="714348" y="4071942"/>
            <a:ext cx="2857520" cy="1756408"/>
          </a:xfrm>
          <a:prstGeom prst="rect">
            <a:avLst/>
          </a:prstGeom>
        </p:spPr>
      </p:pic>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924</Words>
  <Application>Microsoft Office PowerPoint</Application>
  <PresentationFormat>Apresentação na tela (4:3)</PresentationFormat>
  <Paragraphs>139</Paragraphs>
  <Slides>16</Slides>
  <Notes>0</Notes>
  <HiddenSlides>0</HiddenSlides>
  <MMClips>0</MMClips>
  <ScaleCrop>false</ScaleCrop>
  <HeadingPairs>
    <vt:vector size="4" baseType="variant">
      <vt:variant>
        <vt:lpstr>Tema</vt:lpstr>
      </vt:variant>
      <vt:variant>
        <vt:i4>1</vt:i4>
      </vt:variant>
      <vt:variant>
        <vt:lpstr>Títulos de slides</vt:lpstr>
      </vt:variant>
      <vt:variant>
        <vt:i4>16</vt:i4>
      </vt:variant>
    </vt:vector>
  </HeadingPairs>
  <TitlesOfParts>
    <vt:vector size="17" baseType="lpstr">
      <vt:lpstr>Tema do Office</vt:lpstr>
      <vt:lpstr>Análise de Custos Prof. Mônica Brandão</vt:lpstr>
      <vt:lpstr> Análise de Custos e Preços </vt:lpstr>
      <vt:lpstr>Terminologias</vt:lpstr>
      <vt:lpstr>Conceitos Básicos</vt:lpstr>
      <vt:lpstr>Custo$ x Despesa$</vt:lpstr>
      <vt:lpstr>Por que identificar os Gastos?</vt:lpstr>
      <vt:lpstr>Custo da Produção</vt:lpstr>
      <vt:lpstr>Classificação de Custos</vt:lpstr>
      <vt:lpstr>Diretos – Fácil Identificação</vt:lpstr>
      <vt:lpstr>Indiretos – Difícil Identificação</vt:lpstr>
      <vt:lpstr>Custos no Processo de Fabricação</vt:lpstr>
      <vt:lpstr>Variáveis – Quanto ao Volume</vt:lpstr>
      <vt:lpstr>Fixos – Quanto ao Volume</vt:lpstr>
      <vt:lpstr>Semivariáveis – Quanto ao Volume</vt:lpstr>
      <vt:lpstr>SemiFixos – Quanto ao Volume</vt:lpstr>
      <vt:lpstr>Exercício de Fixação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Análise de Custos</dc:title>
  <dc:creator>monica</dc:creator>
  <cp:lastModifiedBy>monica</cp:lastModifiedBy>
  <cp:revision>73</cp:revision>
  <dcterms:created xsi:type="dcterms:W3CDTF">2012-01-28T21:11:40Z</dcterms:created>
  <dcterms:modified xsi:type="dcterms:W3CDTF">2012-01-29T04:12:58Z</dcterms:modified>
</cp:coreProperties>
</file>